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9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0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1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5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34"/>
  </p:notesMasterIdLst>
  <p:sldIdLst>
    <p:sldId id="462" r:id="rId22"/>
    <p:sldId id="869" r:id="rId23"/>
    <p:sldId id="871" r:id="rId24"/>
    <p:sldId id="890" r:id="rId25"/>
    <p:sldId id="888" r:id="rId26"/>
    <p:sldId id="903" r:id="rId27"/>
    <p:sldId id="904" r:id="rId28"/>
    <p:sldId id="906" r:id="rId29"/>
    <p:sldId id="912" r:id="rId30"/>
    <p:sldId id="911" r:id="rId31"/>
    <p:sldId id="910" r:id="rId32"/>
    <p:sldId id="88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CFCFC"/>
    <a:srgbClr val="F0F0F0"/>
    <a:srgbClr val="DBE3F2"/>
    <a:srgbClr val="5F5F5F"/>
    <a:srgbClr val="333333"/>
    <a:srgbClr val="575757"/>
    <a:srgbClr val="000000"/>
    <a:srgbClr val="0D0D0D"/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5"/>
    <p:restoredTop sz="90871" autoAdjust="0"/>
  </p:normalViewPr>
  <p:slideViewPr>
    <p:cSldViewPr snapToGrid="0">
      <p:cViewPr varScale="1">
        <p:scale>
          <a:sx n="62" d="100"/>
          <a:sy n="62" d="100"/>
        </p:scale>
        <p:origin x="1690" y="274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microsoft.com/office/2018/10/relationships/authors" Target="authors.xml"/><Relationship Id="rId21" Type="http://schemas.openxmlformats.org/officeDocument/2006/relationships/slideMaster" Target="slideMasters/slideMaster18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D2E844A-8339-4B2D-99EE-F9C52689A56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4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Note</a:t>
            </a:r>
            <a:r>
              <a:rPr lang="en-GB" dirty="0"/>
              <a:t>: </a:t>
            </a:r>
            <a:r>
              <a:rPr lang="en-GB" dirty="0" err="1"/>
              <a:t>eq</a:t>
            </a:r>
            <a:r>
              <a:rPr lang="en-GB" dirty="0"/>
              <a:t>(0) instead of just 0 (zero) works because if other arguments were present, you would match them too.</a:t>
            </a:r>
            <a:br>
              <a:rPr lang="en-GB" dirty="0"/>
            </a:br>
            <a:r>
              <a:rPr lang="en-GB" dirty="0"/>
              <a:t> You could use a matcher like </a:t>
            </a:r>
            <a:r>
              <a:rPr lang="en-GB" b="1" dirty="0" err="1"/>
              <a:t>anyInt</a:t>
            </a:r>
            <a:r>
              <a:rPr lang="en-GB" dirty="0"/>
              <a:t>() or </a:t>
            </a:r>
            <a:r>
              <a:rPr lang="en-GB" b="1" dirty="0" err="1"/>
              <a:t>isThat</a:t>
            </a:r>
            <a:r>
              <a:rPr lang="en-GB" dirty="0"/>
              <a:t>(…)  for one argument, then all other arguments must also use matchers even if they’re fixed values.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09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/>
              <a:t>anyString</a:t>
            </a:r>
            <a:r>
              <a:rPr lang="en-GB" dirty="0"/>
              <a:t>( ) method if any String parameter will do</a:t>
            </a:r>
          </a:p>
          <a:p>
            <a:r>
              <a:rPr lang="en-GB" dirty="0"/>
              <a:t>Use </a:t>
            </a:r>
            <a:r>
              <a:rPr lang="en-GB" dirty="0" err="1"/>
              <a:t>anyDouble</a:t>
            </a:r>
            <a:r>
              <a:rPr lang="en-GB" dirty="0"/>
              <a:t>( ), </a:t>
            </a:r>
            <a:r>
              <a:rPr lang="en-GB" dirty="0" err="1"/>
              <a:t>anyInt</a:t>
            </a:r>
            <a:r>
              <a:rPr lang="en-GB" dirty="0"/>
              <a:t>( ) for numeric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819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see your Exercise Guide for full instructions.</a:t>
            </a:r>
          </a:p>
          <a:p>
            <a:r>
              <a:rPr lang="en-GB" dirty="0"/>
              <a:t>Work individually or in pairs; your choice.</a:t>
            </a:r>
          </a:p>
          <a:p>
            <a:r>
              <a:rPr lang="en-GB" dirty="0"/>
              <a:t>The exercise should take about 20 minutes.</a:t>
            </a:r>
          </a:p>
          <a:p>
            <a:r>
              <a:rPr lang="en-GB" dirty="0"/>
              <a:t>Solutions are provided in the Exercise Guide for reference.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8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5.png"/><Relationship Id="rId4" Type="http://schemas.openxmlformats.org/officeDocument/2006/relationships/image" Target="../media/image101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5.png"/><Relationship Id="rId4" Type="http://schemas.openxmlformats.org/officeDocument/2006/relationships/image" Target="../media/image107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5.png"/><Relationship Id="rId4" Type="http://schemas.openxmlformats.org/officeDocument/2006/relationships/image" Target="../media/image113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1.emf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5.png"/><Relationship Id="rId4" Type="http://schemas.openxmlformats.org/officeDocument/2006/relationships/image" Target="../media/image7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5.png"/><Relationship Id="rId4" Type="http://schemas.openxmlformats.org/officeDocument/2006/relationships/image" Target="../media/image83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5.png"/><Relationship Id="rId4" Type="http://schemas.openxmlformats.org/officeDocument/2006/relationships/image" Target="../media/image89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5.png"/><Relationship Id="rId4" Type="http://schemas.openxmlformats.org/officeDocument/2006/relationships/image" Target="../media/image95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3150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2" y="1892635"/>
            <a:ext cx="6413219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4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5859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417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7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9" r:id="rId6"/>
    <p:sldLayoutId id="2147483960" r:id="rId7"/>
    <p:sldLayoutId id="2147483961" r:id="rId8"/>
    <p:sldLayoutId id="214748396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Testing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800" b="1" dirty="0"/>
              <a:t>Mocks 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6D2DF-B85D-4575-27EB-72EE49C29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25769-6B77-AFB0-6604-48E12954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Mochito Verify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88D8D-802D-0436-6F66-AB3F86147FE1}"/>
              </a:ext>
            </a:extLst>
          </p:cNvPr>
          <p:cNvSpPr txBox="1"/>
          <p:nvPr/>
        </p:nvSpPr>
        <p:spPr>
          <a:xfrm>
            <a:off x="517590" y="1308067"/>
            <a:ext cx="11156819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recipient, String subject, String body);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processOrder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price)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Order processing logic...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       // Send confirmation email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(price &gt; 100)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emailService.sendEmail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"Confirmation"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"Order processed."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7C4F680-A236-3BFD-62BB-B1290E9B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69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5B52B-49B0-0578-887D-6950CCA02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3C08FB-DB80-8F6B-A973-B27EBB1D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Mochito - Verify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51943-044D-9EDB-0074-D85CD0D43A3B}"/>
              </a:ext>
            </a:extLst>
          </p:cNvPr>
          <p:cNvSpPr txBox="1"/>
          <p:nvPr/>
        </p:nvSpPr>
        <p:spPr>
          <a:xfrm>
            <a:off x="403123" y="1367059"/>
            <a:ext cx="11448906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processOrder_ShouldCall_SendEmail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mockEmailService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Mockito.mock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EmailService.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mockEmailService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orderProcessor.processOrder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"Bob@QA.com"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200);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   // Assert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verify(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mockEmailService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times(1))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times(0) or never() if not called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"Bob@QA.com"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"Confirmation"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"Order processed."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66FAB3-2A58-85DC-9366-AA7DF8AD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99254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27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E27AD3-B692-FA30-44E0-310DE8BC2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515938" y="3236156"/>
            <a:ext cx="5289439" cy="1198191"/>
          </a:xfrm>
        </p:spPr>
        <p:txBody>
          <a:bodyPr anchor="t"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4500" dirty="0"/>
              <a:t>Please see your Exercise Guide</a:t>
            </a:r>
          </a:p>
          <a:p>
            <a:pPr indent="457200" fontAlgn="base"/>
            <a:r>
              <a:rPr lang="en-GB" sz="4500" dirty="0">
                <a:effectLst/>
              </a:rPr>
              <a:t>Mocking framework </a:t>
            </a:r>
            <a:endParaRPr lang="en-GB" dirty="0">
              <a:effectLst/>
            </a:endParaRPr>
          </a:p>
          <a:p>
            <a:pPr fontAlgn="base"/>
            <a:r>
              <a:rPr lang="en-GB" dirty="0">
                <a:effectLst/>
              </a:rPr>
              <a:t> 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147763"/>
            <a:ext cx="5124450" cy="5207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Exercise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4FC5728-1B71-439C-9BC3-4EE90DE764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98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A7940-D2D1-4193-AC44-76FEFB0B9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In this chapter you'll learn about creating </a:t>
            </a:r>
            <a:br>
              <a:rPr lang="en-GB" dirty="0"/>
            </a:br>
            <a:r>
              <a:rPr lang="en-GB" dirty="0"/>
              <a:t>and using </a:t>
            </a:r>
            <a:r>
              <a:rPr lang="en-GB" b="1" dirty="0"/>
              <a:t>mocks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8702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0">
            <a:extLst>
              <a:ext uri="{FF2B5EF4-FFF2-40B4-BE49-F238E27FC236}">
                <a16:creationId xmlns:a16="http://schemas.microsoft.com/office/drawing/2014/main" id="{F59E9F7D-2B6F-B834-B6CB-97AC6E293803}"/>
              </a:ext>
            </a:extLst>
          </p:cNvPr>
          <p:cNvSpPr txBox="1"/>
          <p:nvPr/>
        </p:nvSpPr>
        <p:spPr>
          <a:xfrm>
            <a:off x="278968" y="1904912"/>
            <a:ext cx="6594896" cy="43763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marL="228600" lvl="1" indent="-228600"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Used when your class has dependency </a:t>
            </a:r>
          </a:p>
          <a:p>
            <a:pPr marL="228600" lvl="1" indent="-228600"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Dependency created by a </a:t>
            </a:r>
            <a:r>
              <a:rPr lang="en-US" sz="2000" b="1" dirty="0">
                <a:latin typeface="Montserrat" pitchFamily="2" charset="77"/>
              </a:rPr>
              <a:t>mocking</a:t>
            </a:r>
            <a:r>
              <a:rPr lang="en-US" sz="2000" dirty="0">
                <a:latin typeface="Montserrat" pitchFamily="2" charset="77"/>
              </a:rPr>
              <a:t> framework 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to provide the same functionality </a:t>
            </a:r>
          </a:p>
          <a:p>
            <a:pPr marL="228600" lvl="1" indent="-228600">
              <a:spcAft>
                <a:spcPts val="65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Montserrat" pitchFamily="2" charset="77"/>
            </a:endParaRPr>
          </a:p>
          <a:p>
            <a:pPr marL="228600" lvl="1" indent="-228600"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Provides the same functionality as a Stub 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but Stubs are often easier to create</a:t>
            </a:r>
            <a:br>
              <a:rPr lang="en-US" sz="2000" dirty="0">
                <a:latin typeface="Montserrat" pitchFamily="2" charset="77"/>
              </a:rPr>
            </a:br>
            <a:endParaRPr lang="en-US" sz="2000" dirty="0">
              <a:latin typeface="Montserrat" pitchFamily="2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56DB0-A4C4-50B5-15C0-BCF2987AD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Mock?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F9D0CE48-30BF-403D-8114-E4426847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8C7B19-EF24-FC11-075C-EB81CC214170}"/>
              </a:ext>
            </a:extLst>
          </p:cNvPr>
          <p:cNvGrpSpPr/>
          <p:nvPr/>
        </p:nvGrpSpPr>
        <p:grpSpPr>
          <a:xfrm>
            <a:off x="6741506" y="1924575"/>
            <a:ext cx="5365998" cy="2008327"/>
            <a:chOff x="6741506" y="1924575"/>
            <a:chExt cx="5365998" cy="20083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076742-A0F3-4D0B-3DC5-32142C4E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1506" y="1924575"/>
              <a:ext cx="5365998" cy="200832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5FEBD6-0CEF-055A-7EFB-D60F4841553C}"/>
                </a:ext>
              </a:extLst>
            </p:cNvPr>
            <p:cNvSpPr txBox="1"/>
            <p:nvPr/>
          </p:nvSpPr>
          <p:spPr>
            <a:xfrm>
              <a:off x="9440324" y="2183360"/>
              <a:ext cx="696738" cy="280481"/>
            </a:xfrm>
            <a:prstGeom prst="rect">
              <a:avLst/>
            </a:prstGeom>
            <a:solidFill>
              <a:srgbClr val="DBE3F2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100" dirty="0"/>
                <a:t>interface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4824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D33E85C-5537-471F-B46A-97C159528C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2335087"/>
            <a:ext cx="6143484" cy="1766649"/>
          </a:xfrm>
        </p:spPr>
        <p:txBody>
          <a:bodyPr/>
          <a:lstStyle/>
          <a:p>
            <a:r>
              <a:rPr lang="en-GB" sz="3200" b="1" dirty="0"/>
              <a:t>Creating mocks with Java</a:t>
            </a:r>
          </a:p>
          <a:p>
            <a:endParaRPr lang="en-US" sz="28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3C000012-6AED-467C-8F0F-2EE9A1CA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" r="44463" b="-1"/>
          <a:stretch/>
        </p:blipFill>
        <p:spPr>
          <a:xfrm>
            <a:off x="6967959" y="-9822"/>
            <a:ext cx="5224040" cy="6857989"/>
          </a:xfrm>
          <a:prstGeom prst="rect">
            <a:avLst/>
          </a:prstGeo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8D0B51-5A08-4EC2-8716-516EB37D8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60FEA-0EEB-491D-B7E8-7B6AF933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357973"/>
            <a:ext cx="1534662" cy="153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85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85F6D0-072E-49BC-BC26-0B939EC8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Mochito</a:t>
            </a:r>
            <a:r>
              <a:rPr lang="en-GB" dirty="0"/>
              <a:t>  with Java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07645-ED23-4AB0-8E3D-1B4D64EB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Mockito is a useful app to mock external dependencies.</a:t>
            </a:r>
          </a:p>
          <a:p>
            <a:r>
              <a:rPr lang="en-GB" dirty="0"/>
              <a:t>To use </a:t>
            </a:r>
            <a:r>
              <a:rPr lang="en-GB" b="1" dirty="0"/>
              <a:t>Mochito</a:t>
            </a:r>
            <a:r>
              <a:rPr lang="en-GB" dirty="0"/>
              <a:t>, you need to set it up. Here is a POM file example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F0B9A-A869-45E5-BDB8-C1B8D74D5ED0}"/>
              </a:ext>
            </a:extLst>
          </p:cNvPr>
          <p:cNvSpPr txBox="1"/>
          <p:nvPr/>
        </p:nvSpPr>
        <p:spPr>
          <a:xfrm>
            <a:off x="2373700" y="2484143"/>
            <a:ext cx="6809489" cy="3970318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junit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junit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4.12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org.mockito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-core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4.1.0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GB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551EA10-7F09-49BA-2952-44155B8B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07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85F6D0-072E-49BC-BC26-0B939EC8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Mockito  - Setting expectations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07645-ED23-4AB0-8E3D-1B4D64EB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Creates an interface for a dependency in your Unit tests</a:t>
            </a:r>
          </a:p>
          <a:p>
            <a:endParaRPr lang="en-GB" dirty="0"/>
          </a:p>
          <a:p>
            <a:r>
              <a:rPr lang="en-GB" dirty="0"/>
              <a:t>Set up your method's expected values</a:t>
            </a:r>
          </a:p>
          <a:p>
            <a:endParaRPr lang="en-GB" dirty="0"/>
          </a:p>
          <a:p>
            <a:r>
              <a:rPr lang="en-GB" dirty="0"/>
              <a:t>So, how do we get Mochito to do all these? Let's see…</a:t>
            </a:r>
          </a:p>
          <a:p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E3BDC6F-C3EE-EDDD-F261-AB3D311A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525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EC0EB-DBFC-4CCE-BC57-3E129C19D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2F7CC5-6881-48C6-BD0A-4A2F2B6C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Mocking an object using Mockito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12C0B-84DD-44D6-B2CB-6967C3E321F6}"/>
              </a:ext>
            </a:extLst>
          </p:cNvPr>
          <p:cNvSpPr txBox="1"/>
          <p:nvPr/>
        </p:nvSpPr>
        <p:spPr>
          <a:xfrm>
            <a:off x="334489" y="1372721"/>
            <a:ext cx="11534164" cy="1477328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QADatabase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// complex operation to get the product from a real database</a:t>
            </a:r>
          </a:p>
          <a:p>
            <a:pPr algn="l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06507966-A57D-4EC6-80CA-98034BE36D23}"/>
              </a:ext>
            </a:extLst>
          </p:cNvPr>
          <p:cNvSpPr/>
          <p:nvPr/>
        </p:nvSpPr>
        <p:spPr>
          <a:xfrm>
            <a:off x="9769662" y="1754387"/>
            <a:ext cx="1351933" cy="644684"/>
          </a:xfrm>
          <a:prstGeom prst="wedgeEllipseCallout">
            <a:avLst>
              <a:gd name="adj1" fmla="val -59205"/>
              <a:gd name="adj2" fmla="val 1132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Object to mock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3FBCF-2F12-4F2E-8E77-F6772280FF2F}"/>
              </a:ext>
            </a:extLst>
          </p:cNvPr>
          <p:cNvSpPr txBox="1"/>
          <p:nvPr/>
        </p:nvSpPr>
        <p:spPr>
          <a:xfrm>
            <a:off x="406406" y="3053280"/>
            <a:ext cx="11462247" cy="3477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QATest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QADatabase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GB" sz="2000" dirty="0">
              <a:latin typeface="Consolas" panose="020B0609020204030204" pitchFamily="49" charset="0"/>
            </a:endParaRPr>
          </a:p>
          <a:p>
            <a:pPr lvl="1"/>
            <a:r>
              <a:rPr lang="en-GB" sz="2000" dirty="0">
                <a:solidFill>
                  <a:srgbClr val="646464"/>
                </a:solidFill>
                <a:latin typeface="Consolas" panose="020B0609020204030204" pitchFamily="49" charset="0"/>
              </a:rPr>
              <a:t>@BeforeEach</a:t>
            </a:r>
          </a:p>
          <a:p>
            <a:pPr lvl="1"/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2000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QADatabase.</a:t>
            </a:r>
            <a:r>
              <a:rPr lang="en-GB" sz="20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2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.getProduct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(10)).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thenReturn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new Product(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10,"Pen",50</a:t>
            </a:r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.getProduct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(80)).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thenReturn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new Product(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80,"Ruler",1.20</a:t>
            </a:r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.getProduct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(99)).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thenReturn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new Product(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99,"Paper",30.0</a:t>
            </a:r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5A6D9E-4EC4-4F25-BDD6-A338A9C1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9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5CEF3-6FAB-4443-926B-9BD68F8BA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8FBAE-BF12-4A6E-9687-6F527608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Mokito</a:t>
            </a:r>
            <a:r>
              <a:rPr lang="en-GB" dirty="0"/>
              <a:t> Exceptions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1B63D-7FCB-4D22-9635-E2296AFF79F5}"/>
              </a:ext>
            </a:extLst>
          </p:cNvPr>
          <p:cNvSpPr txBox="1"/>
          <p:nvPr/>
        </p:nvSpPr>
        <p:spPr>
          <a:xfrm>
            <a:off x="305247" y="1308269"/>
            <a:ext cx="11552542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QATest</a:t>
            </a:r>
            <a:r>
              <a:rPr lang="en-GB" sz="1800" b="1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Account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@BeforeEach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set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u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p() throws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Mockito.mock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Account.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Mockito.when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acc.withdraw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(200.0)).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thenThrow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IllegalArgumentException.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@Test(expected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IllegalArgumentException.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testAccount_WithdrawingInsufficientFundsThrows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IllegalArgumentException() 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many lines of code leading to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x = 200;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acc.withdraw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57D5CD-A9FA-93BB-7EFA-92DEE557E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57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3BDC-70D6-2CB7-0390-311F0EBB9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29E70-3559-2053-E77A-CE898E2AE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F2565-A5AB-4042-6E31-4F2CFB7D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Mokito</a:t>
            </a:r>
            <a:r>
              <a:rPr lang="en-GB" dirty="0"/>
              <a:t> Exceptions + parameter ranges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7B85B-5239-3186-5DB5-85C4D180943C}"/>
              </a:ext>
            </a:extLst>
          </p:cNvPr>
          <p:cNvSpPr txBox="1"/>
          <p:nvPr/>
        </p:nvSpPr>
        <p:spPr>
          <a:xfrm>
            <a:off x="305247" y="1308269"/>
            <a:ext cx="11552542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QATest</a:t>
            </a:r>
            <a:r>
              <a:rPr lang="en-GB" sz="1800" b="1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IQA_Database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@BeforeEach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setup()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mock(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IQA_Database.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when(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db.getProduct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eq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(0))).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when(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db.getProduct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intThat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(n -&gt; n&lt; 0))).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when(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db.getProduct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intThat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(n -&gt; n &gt; 100))).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Product for 1–100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when(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db.getProduct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intThat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(n -&gt; n &gt;= 1 &amp;&amp; n &lt;= 100)))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thenAnswer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(invocation -&gt;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	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id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invocation.getArgument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	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Product(id,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"Pen"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1);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83D604-3A09-4CFB-595E-447C6E00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44621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907</Words>
  <Application>Microsoft Office PowerPoint</Application>
  <PresentationFormat>Widescreen</PresentationFormat>
  <Paragraphs>152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12</vt:i4>
      </vt:variant>
    </vt:vector>
  </HeadingPairs>
  <TitlesOfParts>
    <vt:vector size="38" baseType="lpstr">
      <vt:lpstr>Aptos</vt:lpstr>
      <vt:lpstr>Arial</vt:lpstr>
      <vt:lpstr>Consolas</vt:lpstr>
      <vt:lpstr>Figtree</vt:lpstr>
      <vt:lpstr>Figtree Light</vt:lpstr>
      <vt:lpstr>Krana Fat B</vt:lpstr>
      <vt:lpstr>Lucida Console</vt:lpstr>
      <vt:lpstr>Montserrat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Testing code</vt:lpstr>
      <vt:lpstr>PowerPoint Presentation</vt:lpstr>
      <vt:lpstr>What is Mock?</vt:lpstr>
      <vt:lpstr>PowerPoint Presentation</vt:lpstr>
      <vt:lpstr>Using Mochito  with Java </vt:lpstr>
      <vt:lpstr>Mockito  - Setting expectations</vt:lpstr>
      <vt:lpstr>Mocking an object using Mockito</vt:lpstr>
      <vt:lpstr>Mokito Exceptions</vt:lpstr>
      <vt:lpstr>Mokito Exceptions + parameter ranges</vt:lpstr>
      <vt:lpstr>Mochito Verify</vt:lpstr>
      <vt:lpstr>Mochito - Verify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72</cp:revision>
  <dcterms:created xsi:type="dcterms:W3CDTF">2024-06-24T11:44:08Z</dcterms:created>
  <dcterms:modified xsi:type="dcterms:W3CDTF">2025-11-11T09:12:05Z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